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470" r:id="rId12"/>
    <p:sldId id="530" r:id="rId14"/>
    <p:sldId id="498" r:id="rId15"/>
    <p:sldId id="531" r:id="rId16"/>
    <p:sldId id="518" r:id="rId17"/>
    <p:sldId id="520" r:id="rId18"/>
    <p:sldId id="521" r:id="rId19"/>
    <p:sldId id="522" r:id="rId20"/>
    <p:sldId id="523" r:id="rId21"/>
    <p:sldId id="532" r:id="rId22"/>
    <p:sldId id="519" r:id="rId23"/>
    <p:sldId id="525" r:id="rId24"/>
    <p:sldId id="526" r:id="rId25"/>
    <p:sldId id="527" r:id="rId26"/>
    <p:sldId id="528" r:id="rId27"/>
    <p:sldId id="533" r:id="rId28"/>
    <p:sldId id="529" r:id="rId29"/>
    <p:sldId id="534" r:id="rId30"/>
    <p:sldId id="491" r:id="rId31"/>
  </p:sldIdLst>
  <p:sldSz cx="12190095" cy="685927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4D41"/>
    <a:srgbClr val="3296A8"/>
    <a:srgbClr val="6D8AAB"/>
    <a:srgbClr val="31709C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15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-534" y="-108"/>
      </p:cViewPr>
      <p:guideLst>
        <p:guide orient="horz" pos="21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gs" Target="tags/tag1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3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3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3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3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建筑物, 火车, 轨道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557395" y="993140"/>
            <a:ext cx="10795" cy="4366260"/>
          </a:xfrm>
          <a:prstGeom prst="line">
            <a:avLst/>
          </a:prstGeom>
          <a:ln>
            <a:solidFill>
              <a:srgbClr val="774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_14"/>
          <p:cNvSpPr txBox="1">
            <a:spLocks noChangeArrowheads="1"/>
          </p:cNvSpPr>
          <p:nvPr/>
        </p:nvSpPr>
        <p:spPr bwMode="auto">
          <a:xfrm>
            <a:off x="4950460" y="993140"/>
            <a:ext cx="38989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000" spc="300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名字背后的人</a:t>
            </a:r>
            <a:endParaRPr lang="zh-CN" altLang="en-US" sz="4000" spc="300" dirty="0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295616" y="1004373"/>
            <a:ext cx="1261884" cy="435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7000" b="1" spc="600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骆驼祥子</a:t>
            </a:r>
            <a:endParaRPr lang="zh-CN" altLang="en-US" sz="7000" b="1" spc="600" dirty="0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E7E0C3">
                  <a:alpha val="100000"/>
                </a:srgbClr>
              </a:clrFrom>
              <a:clrTo>
                <a:srgbClr val="E7E0C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0350" y="4408170"/>
            <a:ext cx="3037840" cy="2541905"/>
          </a:xfrm>
          <a:prstGeom prst="rect">
            <a:avLst/>
          </a:prstGeom>
        </p:spPr>
      </p:pic>
      <p:pic>
        <p:nvPicPr>
          <p:cNvPr id="5" name="图片 4" descr="123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835" y="4408170"/>
            <a:ext cx="853440" cy="879475"/>
          </a:xfrm>
          <a:prstGeom prst="rect">
            <a:avLst/>
          </a:prstGeom>
        </p:spPr>
      </p:pic>
      <p:sp>
        <p:nvSpPr>
          <p:cNvPr id="12" name="_14"/>
          <p:cNvSpPr txBox="1">
            <a:spLocks noChangeArrowheads="1"/>
          </p:cNvSpPr>
          <p:nvPr/>
        </p:nvSpPr>
        <p:spPr bwMode="auto">
          <a:xfrm>
            <a:off x="7689215" y="993140"/>
            <a:ext cx="6889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2000" spc="300" dirty="0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68005" y="727075"/>
            <a:ext cx="3541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300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湛江市陈雁鸣名教师工作室</a:t>
            </a:r>
            <a:endParaRPr lang="zh-CN" altLang="en-US" spc="300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68005" y="1095375"/>
            <a:ext cx="269367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授课人：曾林达</a:t>
            </a:r>
            <a:endParaRPr lang="zh-CN" altLang="en-US" spc="300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, 建筑物, 火车, 轨道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249296" y="1505379"/>
            <a:ext cx="0" cy="3113420"/>
          </a:xfrm>
          <a:prstGeom prst="line">
            <a:avLst/>
          </a:prstGeom>
          <a:ln>
            <a:solidFill>
              <a:srgbClr val="774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s_1"/>
          <p:cNvSpPr txBox="1"/>
          <p:nvPr>
            <p:custDataLst>
              <p:tags r:id="rId2"/>
            </p:custDataLst>
          </p:nvPr>
        </p:nvSpPr>
        <p:spPr>
          <a:xfrm>
            <a:off x="5023530" y="1427069"/>
            <a:ext cx="676910" cy="2039210"/>
          </a:xfrm>
          <a:prstGeom prst="rect">
            <a:avLst/>
          </a:prstGeom>
          <a:noFill/>
        </p:spPr>
        <p:txBody>
          <a:bodyPr vert="eaVert"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第三章</a:t>
            </a:r>
            <a:endParaRPr lang="zh-CN" altLang="en-US" sz="44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4" name="MH_Others_2"/>
          <p:cNvSpPr txBox="1"/>
          <p:nvPr>
            <p:custDataLst>
              <p:tags r:id="rId3"/>
            </p:custDataLst>
          </p:nvPr>
        </p:nvSpPr>
        <p:spPr>
          <a:xfrm rot="5400000">
            <a:off x="4813034" y="2285065"/>
            <a:ext cx="2151063" cy="33855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22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CONTENTS</a:t>
            </a:r>
            <a:endParaRPr lang="zh-CN" altLang="en-US" sz="22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 flipH="1">
            <a:off x="6369667" y="1403779"/>
            <a:ext cx="666612" cy="335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50000"/>
              </a:spcBef>
            </a:pPr>
            <a:r>
              <a:rPr lang="zh-CN" altLang="en-US" sz="3600" spc="60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悲剧探究</a:t>
            </a:r>
            <a:endParaRPr lang="zh-CN" altLang="en-US" sz="3600" spc="600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74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4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6782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三、悲剧探究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68630" y="857885"/>
            <a:ext cx="1158938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同学们针对《骆驼祥子》中"人把自己从野兽中提拔出，可是到现在人还把自己的同类驱逐到野兽中去”这句话展开了讨论，下面是甲、乙两位同学的发言</a:t>
            </a:r>
            <a:r>
              <a:rPr 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甲：祥子是被他周围的人驱赶到野兽中去的。</a:t>
            </a:r>
            <a:endParaRPr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乙：你怎么这么说呢？是祥子自己把自己驱赶到野兽中去的。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你</a:t>
            </a:r>
            <a:r>
              <a:rPr 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认同谁的看法呢</a:t>
            </a:r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？结合小说具体内容阐述你的看法和理由。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三、悲剧探究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5445" y="924560"/>
            <a:ext cx="11420475" cy="5539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示例一：</a:t>
            </a:r>
            <a:endParaRPr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我认同甲的看法。大兵抢走祥子的车，刘四爷害怕祥子会继承自己的财产而赶走祥子，虎妞骗婚和小福子的死等，都加速了祥子的沉沦和堕落。祥子正是被他周围的人驱赶到“野兽”中去的。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三、悲剧探究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5445" y="924560"/>
            <a:ext cx="1142047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示例二：</a:t>
            </a:r>
            <a:endParaRPr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我认同乙的看法。祥子其实也很狭隘，有着小市民的封闭思维，例如从军营逃出来的时候，顺手牵走了三头骆驼，反映出祥子的自私。小福子死后，祥子逐渐走向堕落，甚至不惜出卖他人，成了个人主义的末路鬼。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三、悲剧探究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5445" y="924560"/>
            <a:ext cx="11420475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5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示例三：</a:t>
            </a:r>
            <a:endParaRPr sz="5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5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我认为把祥子变成“野兽”的，是“不让好人有出路”的旧社会，大兵横行霸道，刘四爷肆意盘剥，孙侦探敲诈，虎妞骗婚，正是这黑暗的社会现实造成了祥子的沉沦。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三、悲剧探究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5445" y="924560"/>
            <a:ext cx="1142047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示例四：</a:t>
            </a:r>
            <a:endParaRPr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我认为，当时的社会与祥子自身的因素，共同把祥子驱赶到“野兽”中去。祥子经历了孙侦探敲诈、虎妞骗婚、小福子的死等变故，再加上他自私利己、懦弱妥协等性格缺陷，决定了他的悲惨命运。</a:t>
            </a:r>
            <a:endParaRPr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, 建筑物, 火车, 轨道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249296" y="1505379"/>
            <a:ext cx="0" cy="3113420"/>
          </a:xfrm>
          <a:prstGeom prst="line">
            <a:avLst/>
          </a:prstGeom>
          <a:ln>
            <a:solidFill>
              <a:srgbClr val="774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s_1"/>
          <p:cNvSpPr txBox="1"/>
          <p:nvPr>
            <p:custDataLst>
              <p:tags r:id="rId2"/>
            </p:custDataLst>
          </p:nvPr>
        </p:nvSpPr>
        <p:spPr>
          <a:xfrm>
            <a:off x="5023530" y="1427069"/>
            <a:ext cx="676910" cy="2039210"/>
          </a:xfrm>
          <a:prstGeom prst="rect">
            <a:avLst/>
          </a:prstGeom>
          <a:noFill/>
        </p:spPr>
        <p:txBody>
          <a:bodyPr vert="eaVert"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第四章</a:t>
            </a:r>
            <a:endParaRPr lang="zh-CN" altLang="en-US" sz="44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4" name="MH_Others_2"/>
          <p:cNvSpPr txBox="1"/>
          <p:nvPr>
            <p:custDataLst>
              <p:tags r:id="rId3"/>
            </p:custDataLst>
          </p:nvPr>
        </p:nvSpPr>
        <p:spPr>
          <a:xfrm rot="5400000">
            <a:off x="4813034" y="2285065"/>
            <a:ext cx="2151063" cy="33855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22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CONTENTS</a:t>
            </a:r>
            <a:endParaRPr lang="zh-CN" altLang="en-US" sz="22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 flipH="1">
            <a:off x="6369667" y="1403779"/>
            <a:ext cx="666612" cy="335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50000"/>
              </a:spcBef>
            </a:pPr>
            <a:r>
              <a:rPr lang="zh-CN" altLang="en-US" sz="3600" spc="60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抚古惜今</a:t>
            </a:r>
            <a:endParaRPr lang="zh-CN" altLang="en-US" sz="3600" spc="600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74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4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四、抚古惜今</a:t>
              </a:r>
              <a:endParaRPr lang="zh-CN" altLang="en-US" sz="3600" b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5445" y="924560"/>
            <a:ext cx="116389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如果祥子生活在新时代，他会怎样？</a:t>
            </a:r>
            <a:endParaRPr lang="zh-CN"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7855" y="2501265"/>
            <a:ext cx="11405870" cy="2830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40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如果祥子生活在新时代，没有了压迫和剥削，以他的善良、淳朴和勤劳，就一定能够实现自己的梦想，买到自己想要的车，也会找到真正相爱的人共度一生。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四、抚古惜今</a:t>
              </a:r>
              <a:endParaRPr lang="zh-CN" altLang="en-US" sz="3600" b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5445" y="924560"/>
            <a:ext cx="116389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sz="4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当新时代的我们遇见旧中国的祥子，我们会对新时代有怎样的感悟？</a:t>
            </a:r>
            <a:endParaRPr lang="zh-CN" sz="4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2501265"/>
            <a:ext cx="114058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4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我们可以看出社会的环境对个人的人生有多大的影响。我们应该庆幸自己生活在一个和平繁荣的新时代，珍惜来之不易的幸福生活。</a:t>
            </a:r>
            <a:endParaRPr lang="zh-CN" altLang="en-US" sz="44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户外, 建筑物, 火车, 轨道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094991" y="1525699"/>
            <a:ext cx="0" cy="3113420"/>
          </a:xfrm>
          <a:prstGeom prst="line">
            <a:avLst/>
          </a:prstGeom>
          <a:ln>
            <a:solidFill>
              <a:srgbClr val="774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s_1"/>
          <p:cNvSpPr txBox="1"/>
          <p:nvPr>
            <p:custDataLst>
              <p:tags r:id="rId2"/>
            </p:custDataLst>
          </p:nvPr>
        </p:nvSpPr>
        <p:spPr>
          <a:xfrm>
            <a:off x="5023530" y="1427069"/>
            <a:ext cx="676910" cy="2039210"/>
          </a:xfrm>
          <a:prstGeom prst="rect">
            <a:avLst/>
          </a:prstGeom>
          <a:noFill/>
        </p:spPr>
        <p:txBody>
          <a:bodyPr vert="eaVert"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谢谢</a:t>
            </a:r>
            <a:endParaRPr lang="zh-CN" altLang="en-US" sz="44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4" name="MH_Others_2"/>
          <p:cNvSpPr txBox="1"/>
          <p:nvPr>
            <p:custDataLst>
              <p:tags r:id="rId3"/>
            </p:custDataLst>
          </p:nvPr>
        </p:nvSpPr>
        <p:spPr>
          <a:xfrm rot="5400000">
            <a:off x="5550904" y="3033730"/>
            <a:ext cx="2151063" cy="33845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22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THANK YOU</a:t>
            </a:r>
            <a:endParaRPr lang="en-US" altLang="zh-CN" sz="22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 flipH="1">
            <a:off x="6369667" y="1403779"/>
            <a:ext cx="666612" cy="335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50000"/>
              </a:spcBef>
            </a:pPr>
            <a:endParaRPr lang="zh-CN" altLang="en-US" sz="3600" spc="600" dirty="0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, 建筑物, 火车, 轨道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249296" y="1505379"/>
            <a:ext cx="0" cy="3113420"/>
          </a:xfrm>
          <a:prstGeom prst="line">
            <a:avLst/>
          </a:prstGeom>
          <a:ln>
            <a:solidFill>
              <a:srgbClr val="774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s_1"/>
          <p:cNvSpPr txBox="1"/>
          <p:nvPr>
            <p:custDataLst>
              <p:tags r:id="rId2"/>
            </p:custDataLst>
          </p:nvPr>
        </p:nvSpPr>
        <p:spPr>
          <a:xfrm>
            <a:off x="5023530" y="1427069"/>
            <a:ext cx="676910" cy="2039210"/>
          </a:xfrm>
          <a:prstGeom prst="rect">
            <a:avLst/>
          </a:prstGeom>
          <a:noFill/>
        </p:spPr>
        <p:txBody>
          <a:bodyPr vert="eaVert"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第一章</a:t>
            </a:r>
            <a:endParaRPr lang="zh-CN" altLang="en-US" sz="44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4" name="MH_Others_2"/>
          <p:cNvSpPr txBox="1"/>
          <p:nvPr>
            <p:custDataLst>
              <p:tags r:id="rId3"/>
            </p:custDataLst>
          </p:nvPr>
        </p:nvSpPr>
        <p:spPr>
          <a:xfrm rot="5400000">
            <a:off x="4813034" y="2285065"/>
            <a:ext cx="2151063" cy="33855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22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CONTENTS</a:t>
            </a:r>
            <a:endParaRPr lang="zh-CN" altLang="en-US" sz="22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 flipH="1">
            <a:off x="6369667" y="1403779"/>
            <a:ext cx="666612" cy="335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50000"/>
              </a:spcBef>
            </a:pPr>
            <a:r>
              <a:rPr lang="zh-CN" altLang="en-US" sz="3600" spc="60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课前导读</a:t>
            </a:r>
            <a:endParaRPr lang="zh-CN" altLang="en-US" sz="3600" spc="600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74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4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一、课前导读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pic>
        <p:nvPicPr>
          <p:cNvPr id="4" name="图片 3" descr="图片1_副本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r="43854" b="52564"/>
          <a:stretch>
            <a:fillRect/>
          </a:stretch>
        </p:blipFill>
        <p:spPr>
          <a:xfrm>
            <a:off x="8636635" y="1289050"/>
            <a:ext cx="3554095" cy="4001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6810" y="1583690"/>
            <a:ext cx="68732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老舍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,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一个似乎专门为文学而生的人，他那支神笔马良般的笔端，塑造出太多逼真鲜活的人物形象。  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被称为“杰出语言大师”的老舍先生，对小说人物的取名更是具有深意，今天就让我们走进《骆驼祥子》的主题阅读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en-US" altLang="zh-CN" sz="3200">
                <a:solidFill>
                  <a:srgbClr val="C00000"/>
                </a:solidFill>
              </a:rPr>
              <a:t>“</a:t>
            </a:r>
            <a:r>
              <a:rPr lang="zh-CN" altLang="en-US" sz="3200" spc="300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名字背后的人</a:t>
            </a:r>
            <a:r>
              <a:rPr lang="en-US" altLang="zh-CN" sz="3200">
                <a:solidFill>
                  <a:srgbClr val="C00000"/>
                </a:solidFill>
              </a:rPr>
              <a:t>”</a:t>
            </a:r>
            <a:r>
              <a:rPr lang="zh-CN" altLang="en-US" sz="3200">
                <a:solidFill>
                  <a:srgbClr val="FF0000"/>
                </a:solidFill>
              </a:rPr>
              <a:t>。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, 建筑物, 火车, 轨道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249296" y="1505379"/>
            <a:ext cx="0" cy="3113420"/>
          </a:xfrm>
          <a:prstGeom prst="line">
            <a:avLst/>
          </a:prstGeom>
          <a:ln>
            <a:solidFill>
              <a:srgbClr val="774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s_1"/>
          <p:cNvSpPr txBox="1"/>
          <p:nvPr>
            <p:custDataLst>
              <p:tags r:id="rId2"/>
            </p:custDataLst>
          </p:nvPr>
        </p:nvSpPr>
        <p:spPr>
          <a:xfrm>
            <a:off x="5023530" y="1427069"/>
            <a:ext cx="676910" cy="2039210"/>
          </a:xfrm>
          <a:prstGeom prst="rect">
            <a:avLst/>
          </a:prstGeom>
          <a:noFill/>
        </p:spPr>
        <p:txBody>
          <a:bodyPr vert="eaVert"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第二章</a:t>
            </a:r>
            <a:endParaRPr lang="zh-CN" altLang="en-US" sz="44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4" name="MH_Others_2"/>
          <p:cNvSpPr txBox="1"/>
          <p:nvPr>
            <p:custDataLst>
              <p:tags r:id="rId3"/>
            </p:custDataLst>
          </p:nvPr>
        </p:nvSpPr>
        <p:spPr>
          <a:xfrm rot="5400000">
            <a:off x="4813034" y="2285065"/>
            <a:ext cx="2151063" cy="33855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2200" b="1" spc="600" noProof="1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CONTENTS</a:t>
            </a:r>
            <a:endParaRPr lang="zh-CN" altLang="en-US" sz="2200" b="1" spc="600" noProof="1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 flipH="1">
            <a:off x="6369667" y="1403779"/>
            <a:ext cx="666612" cy="335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50000"/>
              </a:spcBef>
            </a:pPr>
            <a:r>
              <a:rPr lang="zh-CN" altLang="en-US" sz="3600" spc="60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人不如名</a:t>
            </a:r>
            <a:endParaRPr lang="zh-CN" altLang="en-US" sz="3600" spc="600">
              <a:solidFill>
                <a:srgbClr val="774D4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74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4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二、人不如名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306830" y="1204595"/>
            <a:ext cx="104533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有人说，《骆驼祥子》中一些人物的名字多蕴含反讽的意味。比如，祥子不“祥”，虎妞不“妞”，小福子不“福”，二强子不“强”。请你结合原著人物的相关情节，列举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个人物，论证这一说法。</a:t>
            </a:r>
            <a:endParaRPr lang="en-US" altLang="zh-CN" sz="36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6830" y="4255135"/>
            <a:ext cx="10453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参考格式：祥子名字虽然有</a:t>
            </a:r>
            <a:r>
              <a:rPr lang="en-US" altLang="zh-CN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祥</a:t>
            </a:r>
            <a:r>
              <a:rPr lang="en-US" altLang="zh-CN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，但他命运一点都不吉祥。他</a:t>
            </a:r>
            <a:r>
              <a:rPr lang="en-US" altLang="zh-CN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36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二、人不如名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20675" y="1134110"/>
            <a:ext cx="740219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示例一：</a:t>
            </a:r>
            <a:r>
              <a: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祥子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祥子的名字里有“吉祥”的意思，但是祥子的命运一点儿也不吉祥。他满怀希望地来到北平谋生，最大的愿望就是能买上一辆属于自己的车，自力更生，过上幸福生活。但是经历“三起三落”后，他最终愿望破灭，沦为自私、堕落的行尸走肉。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图片 4" descr="11_副本"/>
          <p:cNvPicPr>
            <a:picLocks noChangeAspect="1"/>
          </p:cNvPicPr>
          <p:nvPr/>
        </p:nvPicPr>
        <p:blipFill>
          <a:blip r:embed="rId1"/>
          <a:srcRect r="47146" b="70747"/>
          <a:stretch>
            <a:fillRect/>
          </a:stretch>
        </p:blipFill>
        <p:spPr>
          <a:xfrm>
            <a:off x="7404735" y="2356485"/>
            <a:ext cx="4785995" cy="353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二、人不如名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20675" y="1134110"/>
            <a:ext cx="70929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示例二：</a:t>
            </a:r>
            <a:r>
              <a: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小福子</a:t>
            </a:r>
            <a:endParaRPr sz="36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小福子名字里有“福”，但是她一生与福气无缘。她先是被父母卖给军官，之后被遗弃了，接着沦为娼妓，最后因为没有等到祥子的到来，不堪屈辱，在白房子外的小树林中上吊自杀。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24000" contrast="-36000"/>
          </a:blip>
          <a:stretch>
            <a:fillRect/>
          </a:stretch>
        </p:blipFill>
        <p:spPr>
          <a:xfrm>
            <a:off x="8089900" y="1285240"/>
            <a:ext cx="3705225" cy="478663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二、人不如名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20675" y="1167765"/>
            <a:ext cx="70929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示例三：</a:t>
            </a:r>
            <a:r>
              <a: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虎妞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虎妞的名字有个“妞”字，但是虎妞的性格和行为一点儿也不“妞”。她脾气火暴、行为粗鲁、精明能干，是车厂里一把好手，但对穷人缺乏同情心。她假装怀孕，逼迫祥子和她结婚，婚后处处压榨祥子。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0EFED">
                  <a:alpha val="100000"/>
                </a:srgbClr>
              </a:clrFrom>
              <a:clrTo>
                <a:srgbClr val="F0EFED">
                  <a:alpha val="100000"/>
                  <a:alpha val="0"/>
                </a:srgbClr>
              </a:clrTo>
            </a:clrChange>
          </a:blip>
          <a:srcRect r="3271"/>
          <a:stretch>
            <a:fillRect/>
          </a:stretch>
        </p:blipFill>
        <p:spPr>
          <a:xfrm>
            <a:off x="7932420" y="850265"/>
            <a:ext cx="3199130" cy="6053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27417"/>
            <a:ext cx="12190413" cy="730735"/>
            <a:chOff x="0" y="645578"/>
            <a:chExt cx="12190413" cy="73073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74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7544" y="645578"/>
              <a:ext cx="3255323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rgbClr val="774D4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rPr>
                <a:t>二、人不如名</a:t>
              </a:r>
              <a:endParaRPr lang="zh-CN" altLang="en-US" sz="3600" b="1" dirty="0">
                <a:solidFill>
                  <a:srgbClr val="774D4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20675" y="1167765"/>
            <a:ext cx="70929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示例四：</a:t>
            </a:r>
            <a:r>
              <a: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二强子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二强子名字里有个“强”，但是他一生懦弱无能，逃避现实。他为了钱，卖掉了女儿。虽然有自己的车，却懒于拉车，经常酗酒。他不愿自力更生，还逼女儿小福子做娼妓来赚钱养家，后来甚至把她押在了白房子。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567.webp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2870" y="1613535"/>
            <a:ext cx="4260850" cy="363220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ISPRING_ULTRA_SCORM_TRACKING_SLIDES" val="1"/>
  <p:tag name="GENSWF_OUTPUT_FILE_NAME" val="33"/>
  <p:tag name="ISPRING_PRESENTATION_TITLE" val="八年级语文课件范本PPT-骆驼祥子.pptx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WPS 演示</Application>
  <PresentationFormat>自定义</PresentationFormat>
  <Paragraphs>117</Paragraphs>
  <Slides>19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19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Impact</vt:lpstr>
      <vt:lpstr>Signika</vt:lpstr>
      <vt:lpstr>Open Sans Extrabold</vt:lpstr>
      <vt:lpstr>LiHei Pro</vt:lpstr>
      <vt:lpstr>迷你简汉真广标</vt:lpstr>
      <vt:lpstr>ITC Avant Garde Std Bk</vt:lpstr>
      <vt:lpstr>微软雅黑</vt:lpstr>
      <vt:lpstr>思源黑体 CN Light</vt:lpstr>
      <vt:lpstr>黑体</vt:lpstr>
      <vt:lpstr>仿宋</vt:lpstr>
      <vt:lpstr>楷体</vt:lpstr>
      <vt:lpstr>Arial Unicode MS</vt:lpstr>
      <vt:lpstr>等线</vt:lpstr>
      <vt:lpstr>Segoe Print</vt:lpstr>
      <vt:lpstr>Yu Gothic UI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12</cp:revision>
  <dcterms:created xsi:type="dcterms:W3CDTF">2015-12-01T09:06:00Z</dcterms:created>
  <dcterms:modified xsi:type="dcterms:W3CDTF">2023-03-05T19:03:50Z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2052-11.1.0.9021</vt:lpwstr>
  </property>
</Properties>
</file>